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7" r:id="rId1"/>
  </p:sldMasterIdLst>
  <p:notesMasterIdLst>
    <p:notesMasterId r:id="rId30"/>
  </p:notesMasterIdLst>
  <p:sldIdLst>
    <p:sldId id="256" r:id="rId2"/>
    <p:sldId id="276" r:id="rId3"/>
    <p:sldId id="257" r:id="rId4"/>
    <p:sldId id="258" r:id="rId5"/>
    <p:sldId id="260" r:id="rId6"/>
    <p:sldId id="262" r:id="rId7"/>
    <p:sldId id="284" r:id="rId8"/>
    <p:sldId id="285" r:id="rId9"/>
    <p:sldId id="286" r:id="rId10"/>
    <p:sldId id="264" r:id="rId11"/>
    <p:sldId id="265" r:id="rId12"/>
    <p:sldId id="266" r:id="rId13"/>
    <p:sldId id="279" r:id="rId14"/>
    <p:sldId id="267" r:id="rId15"/>
    <p:sldId id="268" r:id="rId16"/>
    <p:sldId id="269" r:id="rId17"/>
    <p:sldId id="270" r:id="rId18"/>
    <p:sldId id="272" r:id="rId19"/>
    <p:sldId id="271" r:id="rId20"/>
    <p:sldId id="280" r:id="rId21"/>
    <p:sldId id="281" r:id="rId22"/>
    <p:sldId id="273" r:id="rId23"/>
    <p:sldId id="274" r:id="rId24"/>
    <p:sldId id="282" r:id="rId25"/>
    <p:sldId id="283" r:id="rId26"/>
    <p:sldId id="277" r:id="rId27"/>
    <p:sldId id="278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5852" autoAdjust="0"/>
  </p:normalViewPr>
  <p:slideViewPr>
    <p:cSldViewPr snapToGrid="0">
      <p:cViewPr varScale="1">
        <p:scale>
          <a:sx n="81" d="100"/>
          <a:sy n="81" d="100"/>
        </p:scale>
        <p:origin x="629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93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CB0D5-BFA6-4416-A05B-69CC57977CC4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FF308-2E54-4A56-ADCD-8C91C05500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0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FFF308-2E54-4A56-ADCD-8C91C055001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53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26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1690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280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4026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35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302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5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27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61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48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35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43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05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7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7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845C2-142D-4CCF-A59E-EEE132CF0F6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E892E9A-9605-4657-826A-93AC743F1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95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" TargetMode="External"/><Relationship Id="rId2" Type="http://schemas.openxmlformats.org/officeDocument/2006/relationships/hyperlink" Target="https://www.javapoint.co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earning.tcsionhub.in/" TargetMode="External"/><Relationship Id="rId4" Type="http://schemas.openxmlformats.org/officeDocument/2006/relationships/hyperlink" Target="https://www.w3schools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6197DB-58A8-4119-9CCB-D6BDD83019D6}"/>
              </a:ext>
            </a:extLst>
          </p:cNvPr>
          <p:cNvSpPr txBox="1"/>
          <p:nvPr/>
        </p:nvSpPr>
        <p:spPr>
          <a:xfrm>
            <a:off x="248575" y="441209"/>
            <a:ext cx="111681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UNIVERSITY INSTITUTE </a:t>
            </a:r>
            <a:r>
              <a:rPr lang="en-US" sz="4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OF TECHNOLOGY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5" descr="Steering Committee">
            <a:extLst>
              <a:ext uri="{FF2B5EF4-FFF2-40B4-BE49-F238E27FC236}">
                <a16:creationId xmlns:a16="http://schemas.microsoft.com/office/drawing/2014/main" id="{B90A4E07-1F46-4D07-B2E3-BD62F4968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4" y="2160202"/>
            <a:ext cx="2802651" cy="185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6C81B9-9BAB-473A-A2B5-CA174F08CF09}"/>
              </a:ext>
            </a:extLst>
          </p:cNvPr>
          <p:cNvSpPr/>
          <p:nvPr/>
        </p:nvSpPr>
        <p:spPr>
          <a:xfrm>
            <a:off x="2147260" y="1210650"/>
            <a:ext cx="737073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RAJIV GANDHI PROUDOYOUGIKI VISHWAVIDYALAYA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9726C-65B2-4744-AEB0-E2CC5B915B85}"/>
              </a:ext>
            </a:extLst>
          </p:cNvPr>
          <p:cNvSpPr/>
          <p:nvPr/>
        </p:nvSpPr>
        <p:spPr>
          <a:xfrm>
            <a:off x="4729062" y="1633521"/>
            <a:ext cx="156344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BHOPAL,MP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2F2D8-AAA9-4294-850C-B699EB3DA80C}"/>
              </a:ext>
            </a:extLst>
          </p:cNvPr>
          <p:cNvSpPr txBox="1"/>
          <p:nvPr/>
        </p:nvSpPr>
        <p:spPr>
          <a:xfrm>
            <a:off x="2538035" y="4140787"/>
            <a:ext cx="60990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MINOR PROJECT </a:t>
            </a:r>
          </a:p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ON</a:t>
            </a:r>
          </a:p>
          <a:p>
            <a:pPr algn="ctr"/>
            <a:endParaRPr lang="en-US" sz="1800" b="1" cap="none" spc="0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“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UNIVERSITY MANAGEMENT</a:t>
            </a:r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 SYSTEM”</a:t>
            </a:r>
          </a:p>
          <a:p>
            <a:pPr algn="ctr"/>
            <a:endParaRPr lang="en-US" b="1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SUBMITTED BY : ANUJ KUMAR KAUSHAL</a:t>
            </a:r>
          </a:p>
          <a:p>
            <a:pPr algn="ctr"/>
            <a:endParaRPr lang="en-US" sz="2000" b="1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ENROLLMENT NO : 0101CA191002</a:t>
            </a:r>
          </a:p>
        </p:txBody>
      </p:sp>
    </p:spTree>
    <p:extLst>
      <p:ext uri="{BB962C8B-B14F-4D97-AF65-F5344CB8AC3E}">
        <p14:creationId xmlns:p14="http://schemas.microsoft.com/office/powerpoint/2010/main" val="380034215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EEDAEA-BE6A-405E-AE10-C795B0824F5C}"/>
              </a:ext>
            </a:extLst>
          </p:cNvPr>
          <p:cNvSpPr/>
          <p:nvPr/>
        </p:nvSpPr>
        <p:spPr>
          <a:xfrm>
            <a:off x="506020" y="0"/>
            <a:ext cx="3941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TABLES 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D4D9B-E8E3-41EC-821A-805596A1E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75" r="71745" b="52722"/>
          <a:stretch/>
        </p:blipFill>
        <p:spPr>
          <a:xfrm>
            <a:off x="1074197" y="4748830"/>
            <a:ext cx="7750535" cy="196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DBCBB4-DC20-48C8-8E03-6CC1D11133F5}"/>
              </a:ext>
            </a:extLst>
          </p:cNvPr>
          <p:cNvSpPr/>
          <p:nvPr/>
        </p:nvSpPr>
        <p:spPr>
          <a:xfrm>
            <a:off x="976872" y="3979389"/>
            <a:ext cx="23903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LOGIN :-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A35173-3F26-43B1-907F-32B358F5D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92" r="85874" b="69450"/>
          <a:stretch/>
        </p:blipFill>
        <p:spPr>
          <a:xfrm>
            <a:off x="1167413" y="1060585"/>
            <a:ext cx="4753993" cy="27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5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0BC4E9-D394-49DA-910C-B45256AE6A93}"/>
              </a:ext>
            </a:extLst>
          </p:cNvPr>
          <p:cNvSpPr/>
          <p:nvPr/>
        </p:nvSpPr>
        <p:spPr>
          <a:xfrm>
            <a:off x="900134" y="224135"/>
            <a:ext cx="38055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STUDENT INFO :-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85755-F8B0-4C75-94D7-9945EAF28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0000" r="70081" b="8091"/>
          <a:stretch/>
        </p:blipFill>
        <p:spPr>
          <a:xfrm>
            <a:off x="976544" y="969885"/>
            <a:ext cx="7803472" cy="569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8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03D84-CA67-461E-9D4E-0D69795E9DF0}"/>
              </a:ext>
            </a:extLst>
          </p:cNvPr>
          <p:cNvSpPr/>
          <p:nvPr/>
        </p:nvSpPr>
        <p:spPr>
          <a:xfrm>
            <a:off x="722474" y="6194"/>
            <a:ext cx="36804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FACULTY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INFO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:-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60E5B-D8B5-4C1B-A552-E0594077B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7" r="69563" b="71521"/>
          <a:stretch/>
        </p:blipFill>
        <p:spPr>
          <a:xfrm>
            <a:off x="806816" y="652525"/>
            <a:ext cx="8523616" cy="23703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502003-9E01-40AE-A46F-4E8E9269B72A}"/>
              </a:ext>
            </a:extLst>
          </p:cNvPr>
          <p:cNvSpPr/>
          <p:nvPr/>
        </p:nvSpPr>
        <p:spPr>
          <a:xfrm>
            <a:off x="806815" y="3105834"/>
            <a:ext cx="39512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MARKS DETAILS :-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E4B67F-7C52-4781-A720-087662C8F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56" r="69813" b="37864"/>
          <a:stretch/>
        </p:blipFill>
        <p:spPr>
          <a:xfrm>
            <a:off x="806815" y="3752165"/>
            <a:ext cx="8026467" cy="292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DFF1C0-9A04-42AB-98AF-2459DD20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62" y="1575302"/>
            <a:ext cx="9710085" cy="4137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1A26D2-EA6B-4B2A-B3DB-A9278EC733C0}"/>
              </a:ext>
            </a:extLst>
          </p:cNvPr>
          <p:cNvSpPr txBox="1"/>
          <p:nvPr/>
        </p:nvSpPr>
        <p:spPr>
          <a:xfrm>
            <a:off x="537329" y="776867"/>
            <a:ext cx="3082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Attendance:-</a:t>
            </a:r>
          </a:p>
        </p:txBody>
      </p:sp>
    </p:spTree>
    <p:extLst>
      <p:ext uri="{BB962C8B-B14F-4D97-AF65-F5344CB8AC3E}">
        <p14:creationId xmlns:p14="http://schemas.microsoft.com/office/powerpoint/2010/main" val="1962406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A27534-1C92-4DB6-9CE0-6023C94EA9C5}"/>
              </a:ext>
            </a:extLst>
          </p:cNvPr>
          <p:cNvSpPr/>
          <p:nvPr/>
        </p:nvSpPr>
        <p:spPr>
          <a:xfrm>
            <a:off x="543706" y="17755"/>
            <a:ext cx="385961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FRONT-END :-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15E348-E319-4511-B754-ABD181C78CE3}"/>
              </a:ext>
            </a:extLst>
          </p:cNvPr>
          <p:cNvSpPr/>
          <p:nvPr/>
        </p:nvSpPr>
        <p:spPr>
          <a:xfrm>
            <a:off x="739651" y="770618"/>
            <a:ext cx="27227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v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INDEXPAGE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F8072-80B9-4FA7-8A7B-D096F4F75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0" t="2718" r="18810" b="25308"/>
          <a:stretch/>
        </p:blipFill>
        <p:spPr>
          <a:xfrm>
            <a:off x="739651" y="1293837"/>
            <a:ext cx="8324450" cy="54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3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B95F69-42AB-46A2-B7BD-E8C18E3216FC}"/>
              </a:ext>
            </a:extLst>
          </p:cNvPr>
          <p:cNvSpPr txBox="1"/>
          <p:nvPr/>
        </p:nvSpPr>
        <p:spPr>
          <a:xfrm>
            <a:off x="634753" y="221942"/>
            <a:ext cx="3209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ADMIN PAGE :-</a:t>
            </a:r>
            <a:endParaRPr 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3388B-C940-43DC-A605-7C3A32606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" t="4142" r="50922" b="30421"/>
          <a:stretch/>
        </p:blipFill>
        <p:spPr>
          <a:xfrm>
            <a:off x="914400" y="949911"/>
            <a:ext cx="8309499" cy="50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4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3C7765-591D-43D3-B56E-F5E3F8666411}"/>
              </a:ext>
            </a:extLst>
          </p:cNvPr>
          <p:cNvSpPr txBox="1"/>
          <p:nvPr/>
        </p:nvSpPr>
        <p:spPr>
          <a:xfrm>
            <a:off x="812307" y="228145"/>
            <a:ext cx="2605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FRONTPAGE 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50317-BD03-42EE-8210-894EF950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9" y="895546"/>
            <a:ext cx="10859678" cy="55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1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74720D-8EA1-4EE1-95F2-D18C72D6206B}"/>
              </a:ext>
            </a:extLst>
          </p:cNvPr>
          <p:cNvSpPr txBox="1"/>
          <p:nvPr/>
        </p:nvSpPr>
        <p:spPr>
          <a:xfrm>
            <a:off x="159798" y="205937"/>
            <a:ext cx="4403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STUDENT INFORMATION 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A4565-3F80-49C2-B493-9F0176272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0" r="24272" b="4594"/>
          <a:stretch/>
        </p:blipFill>
        <p:spPr>
          <a:xfrm>
            <a:off x="226379" y="887767"/>
            <a:ext cx="5490840" cy="5646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8F6EF6-22D3-44FB-A8A7-96822246C209}"/>
              </a:ext>
            </a:extLst>
          </p:cNvPr>
          <p:cNvSpPr txBox="1"/>
          <p:nvPr/>
        </p:nvSpPr>
        <p:spPr>
          <a:xfrm>
            <a:off x="6533965" y="210389"/>
            <a:ext cx="4429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FACULTY INFORMATION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6FE8B4-C841-48D7-BCD1-DCB7128A5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9" r="39636" b="16634"/>
          <a:stretch/>
        </p:blipFill>
        <p:spPr>
          <a:xfrm>
            <a:off x="5894773" y="887767"/>
            <a:ext cx="6070848" cy="564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47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102B73-B8C6-4C0C-9655-5CB874BE208D}"/>
              </a:ext>
            </a:extLst>
          </p:cNvPr>
          <p:cNvSpPr txBox="1"/>
          <p:nvPr/>
        </p:nvSpPr>
        <p:spPr>
          <a:xfrm>
            <a:off x="621436" y="192634"/>
            <a:ext cx="3515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MARKS INFORMATION</a:t>
            </a:r>
            <a:r>
              <a:rPr lang="en-US" sz="1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:-</a:t>
            </a:r>
            <a:endParaRPr lang="en-US" sz="2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9D399-B7B4-4BD0-A2C3-B6F2948B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9" r="28131" b="21036"/>
          <a:stretch/>
        </p:blipFill>
        <p:spPr>
          <a:xfrm>
            <a:off x="781234" y="689784"/>
            <a:ext cx="8762260" cy="52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54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AF077F-4618-49EE-8879-79B0311307D7}"/>
              </a:ext>
            </a:extLst>
          </p:cNvPr>
          <p:cNvSpPr txBox="1"/>
          <p:nvPr/>
        </p:nvSpPr>
        <p:spPr>
          <a:xfrm>
            <a:off x="-181990" y="97655"/>
            <a:ext cx="4443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STUDENT DETAILS 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87DF8-ECFE-4AA7-B77A-208818AC0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" t="3585" r="10073" b="44595"/>
          <a:stretch/>
        </p:blipFill>
        <p:spPr>
          <a:xfrm>
            <a:off x="115409" y="559320"/>
            <a:ext cx="10263031" cy="3127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40B83-9012-4E5D-80B7-D545BE02C8BB}"/>
              </a:ext>
            </a:extLst>
          </p:cNvPr>
          <p:cNvSpPr txBox="1"/>
          <p:nvPr/>
        </p:nvSpPr>
        <p:spPr>
          <a:xfrm>
            <a:off x="0" y="3686934"/>
            <a:ext cx="3493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FACULTY DETAILS 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C9E36-1094-4922-AFE6-4A3CE57FB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6" r="41893" b="36181"/>
          <a:stretch/>
        </p:blipFill>
        <p:spPr>
          <a:xfrm>
            <a:off x="190128" y="4082275"/>
            <a:ext cx="4313292" cy="2678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4EA6FA-F95A-4A7E-9118-853F78A44756}"/>
              </a:ext>
            </a:extLst>
          </p:cNvPr>
          <p:cNvSpPr txBox="1"/>
          <p:nvPr/>
        </p:nvSpPr>
        <p:spPr>
          <a:xfrm>
            <a:off x="5830254" y="3686934"/>
            <a:ext cx="3716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MARKS DETAILS :-</a:t>
            </a:r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DD1E03-7489-4F88-A13D-541564549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" t="3347" r="27939" b="42383"/>
          <a:stretch/>
        </p:blipFill>
        <p:spPr>
          <a:xfrm>
            <a:off x="4625340" y="4137660"/>
            <a:ext cx="6240780" cy="26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1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B36D86-AB83-4FAF-B994-12D433A9492A}"/>
              </a:ext>
            </a:extLst>
          </p:cNvPr>
          <p:cNvSpPr/>
          <p:nvPr/>
        </p:nvSpPr>
        <p:spPr>
          <a:xfrm>
            <a:off x="726560" y="383933"/>
            <a:ext cx="44823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CONTENTS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-&gt;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45BC7-B22E-4F9E-AD18-9F0CDBDA2BDF}"/>
              </a:ext>
            </a:extLst>
          </p:cNvPr>
          <p:cNvSpPr txBox="1"/>
          <p:nvPr/>
        </p:nvSpPr>
        <p:spPr>
          <a:xfrm>
            <a:off x="965407" y="1504699"/>
            <a:ext cx="8746763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3200" b="1" dirty="0">
                <a:solidFill>
                  <a:schemeClr val="accent5">
                    <a:lumMod val="50000"/>
                  </a:schemeClr>
                </a:solidFill>
              </a:rPr>
              <a:t>About the Project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Technologies Used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Work Flow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Data Flow Diagram(DFD)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E R 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Tables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Front-end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Bibliography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88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9EDB01-C50A-4EEE-ADEF-88175EC27016}"/>
              </a:ext>
            </a:extLst>
          </p:cNvPr>
          <p:cNvSpPr txBox="1"/>
          <p:nvPr/>
        </p:nvSpPr>
        <p:spPr>
          <a:xfrm>
            <a:off x="299301" y="230113"/>
            <a:ext cx="3773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Attendance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:-</a:t>
            </a:r>
            <a:endParaRPr lang="en-US" sz="2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CDF39-F426-466C-8559-C0A3B6E334E0}"/>
              </a:ext>
            </a:extLst>
          </p:cNvPr>
          <p:cNvSpPr txBox="1"/>
          <p:nvPr/>
        </p:nvSpPr>
        <p:spPr>
          <a:xfrm>
            <a:off x="6096000" y="252836"/>
            <a:ext cx="4923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Attendance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 </a:t>
            </a:r>
            <a:r>
              <a:rPr lang="en-U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details</a:t>
            </a:r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:-</a:t>
            </a:r>
            <a:endParaRPr lang="en-US" sz="2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0D1312-BB0C-4983-8588-86EC73CE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34" y="805590"/>
            <a:ext cx="5168474" cy="5246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513FD4-517F-4C61-9D1F-E2ECC0E5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165" y="805590"/>
            <a:ext cx="5467548" cy="51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0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F10ACD-DAEA-41FE-8FD4-1EDF460E9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6" y="365272"/>
            <a:ext cx="11058288" cy="617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12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5CB899-9CE3-461F-9A51-7F3E7E392120}"/>
              </a:ext>
            </a:extLst>
          </p:cNvPr>
          <p:cNvSpPr txBox="1"/>
          <p:nvPr/>
        </p:nvSpPr>
        <p:spPr>
          <a:xfrm>
            <a:off x="601980" y="229033"/>
            <a:ext cx="3939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STUDENT PAGE :-</a:t>
            </a:r>
            <a:endParaRPr lang="en-US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ABC57-92A7-4FC7-BF2E-64BFA7948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" r="43781" b="33835"/>
          <a:stretch/>
        </p:blipFill>
        <p:spPr>
          <a:xfrm>
            <a:off x="839470" y="876299"/>
            <a:ext cx="8716010" cy="50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43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CF08E9-7696-414F-897A-CACEFB56AD0E}"/>
              </a:ext>
            </a:extLst>
          </p:cNvPr>
          <p:cNvSpPr txBox="1"/>
          <p:nvPr/>
        </p:nvSpPr>
        <p:spPr>
          <a:xfrm>
            <a:off x="176740" y="99493"/>
            <a:ext cx="33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RESULT PAGE :-</a:t>
            </a:r>
            <a:endParaRPr 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9758C-1DA4-4C90-AF20-C0CBA6FB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" y="622713"/>
            <a:ext cx="11262996" cy="597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6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5E0922-B8DD-470A-B611-B4465B53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7" y="285477"/>
            <a:ext cx="11149026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53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4E7FB5-10B3-4641-8805-1A09B7CC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9" y="509047"/>
            <a:ext cx="11470116" cy="61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94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4CD8AE-6454-474E-80CD-DCFFF9DA6427}"/>
              </a:ext>
            </a:extLst>
          </p:cNvPr>
          <p:cNvSpPr/>
          <p:nvPr/>
        </p:nvSpPr>
        <p:spPr>
          <a:xfrm>
            <a:off x="294519" y="321789"/>
            <a:ext cx="4838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CONCLUSION:-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9CAB9-9FCB-4A6F-875F-D71294C249EC}"/>
              </a:ext>
            </a:extLst>
          </p:cNvPr>
          <p:cNvSpPr txBox="1"/>
          <p:nvPr/>
        </p:nvSpPr>
        <p:spPr>
          <a:xfrm>
            <a:off x="648068" y="1767018"/>
            <a:ext cx="87622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The project titled ‘UNIVERSITY MANAGEMENT SYSTEM’ was developed to manage the whole university system for students.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All the necessary output was created.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 The system was found to be user-friendly to both students and admins.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The Architecture of the project provide an easy to use environment for the users.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The system was implemented successfully.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 The manpower and the working hours needed to operate the system was less and comfortable.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It was seen to be more secure and effective.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1748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CCA9EF-FB96-4131-BEA3-14DC88DB62FA}"/>
              </a:ext>
            </a:extLst>
          </p:cNvPr>
          <p:cNvSpPr/>
          <p:nvPr/>
        </p:nvSpPr>
        <p:spPr>
          <a:xfrm>
            <a:off x="171702" y="188625"/>
            <a:ext cx="6007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BIBLIOGRAPHY :-&gt;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7D819-F442-4A4E-9792-63F1C856AD64}"/>
              </a:ext>
            </a:extLst>
          </p:cNvPr>
          <p:cNvSpPr txBox="1"/>
          <p:nvPr/>
        </p:nvSpPr>
        <p:spPr>
          <a:xfrm>
            <a:off x="1056443" y="17755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D62E5-F3D4-461C-B989-535632DAE32E}"/>
              </a:ext>
            </a:extLst>
          </p:cNvPr>
          <p:cNvSpPr txBox="1"/>
          <p:nvPr/>
        </p:nvSpPr>
        <p:spPr>
          <a:xfrm>
            <a:off x="1056443" y="1660124"/>
            <a:ext cx="7314959" cy="319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https://www.javapoint.co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</a:t>
            </a:r>
          </a:p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rlin Sans FB Demi" panose="020E0802020502020306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Berlin Sans FB Demi" panose="020E0802020502020306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https://www.learning.tcsionhub.in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https://www.google.com </a:t>
            </a:r>
          </a:p>
          <a:p>
            <a:pPr algn="just">
              <a:spcAft>
                <a:spcPts val="75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https://www.greaksofgreaks.com </a:t>
            </a:r>
          </a:p>
        </p:txBody>
      </p:sp>
    </p:spTree>
    <p:extLst>
      <p:ext uri="{BB962C8B-B14F-4D97-AF65-F5344CB8AC3E}">
        <p14:creationId xmlns:p14="http://schemas.microsoft.com/office/powerpoint/2010/main" val="7215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D9507F-9A5B-464A-AF23-6ECFCEAA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506" y="442296"/>
            <a:ext cx="9164123" cy="4495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E3886-3476-4690-9690-BE3B656931FA}"/>
              </a:ext>
            </a:extLst>
          </p:cNvPr>
          <p:cNvSpPr txBox="1"/>
          <p:nvPr/>
        </p:nvSpPr>
        <p:spPr>
          <a:xfrm>
            <a:off x="1047565" y="5359439"/>
            <a:ext cx="105910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THANKYOU FOR YOUR ATTENTION </a:t>
            </a:r>
            <a:endParaRPr lang="en-IN" sz="4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2663A9-04AC-4055-8BD5-06A036E4A76E}"/>
              </a:ext>
            </a:extLst>
          </p:cNvPr>
          <p:cNvSpPr/>
          <p:nvPr/>
        </p:nvSpPr>
        <p:spPr>
          <a:xfrm>
            <a:off x="650299" y="170869"/>
            <a:ext cx="77309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ABOUT THE PROJECT :-</a:t>
            </a:r>
            <a:endParaRPr 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45C34-94E3-44F4-870F-F60EB36AD5F7}"/>
              </a:ext>
            </a:extLst>
          </p:cNvPr>
          <p:cNvSpPr txBox="1"/>
          <p:nvPr/>
        </p:nvSpPr>
        <p:spPr>
          <a:xfrm>
            <a:off x="577050" y="1483942"/>
            <a:ext cx="841603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This project is basically aimed to manage a whole institutes and university based on students academics and examination criteria.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 The system is an application that can be accessed throughout the institute with a proper login provided.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 This system can be used as an application to manage the student information with their marks scored in the examination.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 Students can check their results by entering their enrollment no and semester.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Students can also check and feed their attendance and also pay their admission fees through fee portal.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This system is totally based on java and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</a:rPr>
              <a:t>sql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There are two main portal i.e. Admin portal and Student portal.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In admin portal, only faculty will access and record all the student information, marks details, attendance.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In student portal, Student check their results by entering their enroll no and semester . They also check their attendance and pay  fees also.  </a:t>
            </a:r>
            <a:endParaRPr lang="en-I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24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5824BA-39B5-4299-A88C-C4CEA90B2D27}"/>
              </a:ext>
            </a:extLst>
          </p:cNvPr>
          <p:cNvSpPr/>
          <p:nvPr/>
        </p:nvSpPr>
        <p:spPr>
          <a:xfrm>
            <a:off x="933906" y="508221"/>
            <a:ext cx="4429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OBJECTIVE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2F51B-42FC-466D-BA67-A873B0BF6CB8}"/>
              </a:ext>
            </a:extLst>
          </p:cNvPr>
          <p:cNvSpPr txBox="1"/>
          <p:nvPr/>
        </p:nvSpPr>
        <p:spPr>
          <a:xfrm>
            <a:off x="691757" y="1541275"/>
            <a:ext cx="821184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accent5"/>
                </a:solidFill>
                <a:latin typeface="Bodoni MT" panose="02070603080606020203" pitchFamily="18" charset="0"/>
              </a:rPr>
              <a:t>The primary objective of this project is to manage the University System based on Students academic and examination criteria .</a:t>
            </a:r>
          </a:p>
          <a:p>
            <a:pPr algn="ctr"/>
            <a:endParaRPr lang="en-IN" sz="2800" b="1" dirty="0">
              <a:solidFill>
                <a:schemeClr val="accent5"/>
              </a:solidFill>
              <a:latin typeface="Bodoni MT" panose="020706030806060202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accent5"/>
                </a:solidFill>
                <a:latin typeface="Bodoni MT" panose="02070603080606020203" pitchFamily="18" charset="0"/>
              </a:rPr>
              <a:t>This Project provides the facility to maintain the details of the Students and faculty. Students can check their attendance, fees, result and access their marksheet and many more</a:t>
            </a:r>
            <a:r>
              <a:rPr lang="en-IN" sz="1800" dirty="0">
                <a:solidFill>
                  <a:schemeClr val="accent5"/>
                </a:solidFill>
                <a:latin typeface="Bodoni MT" panose="02070603080606020203" pitchFamily="18" charset="0"/>
              </a:rPr>
              <a:t>.</a:t>
            </a:r>
          </a:p>
          <a:p>
            <a:endParaRPr lang="en-IN" sz="1800" dirty="0">
              <a:solidFill>
                <a:schemeClr val="accent5"/>
              </a:solidFill>
              <a:latin typeface="Bodoni MT" panose="02070603080606020203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accent5"/>
                </a:solidFill>
                <a:latin typeface="Bodoni MT" panose="02070603080606020203" pitchFamily="18" charset="0"/>
              </a:rPr>
              <a:t>The scope of this project is to create a college app for managing the whole system</a:t>
            </a:r>
            <a:r>
              <a:rPr lang="en-IN" dirty="0">
                <a:solidFill>
                  <a:schemeClr val="accent5"/>
                </a:solidFill>
                <a:latin typeface="Bodoni MT" panose="02070603080606020203" pitchFamily="18" charset="0"/>
              </a:rPr>
              <a:t>.</a:t>
            </a:r>
            <a:endParaRPr lang="en-IN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8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83AA9-8818-4862-8E2C-8DCC8744870E}"/>
              </a:ext>
            </a:extLst>
          </p:cNvPr>
          <p:cNvSpPr/>
          <p:nvPr/>
        </p:nvSpPr>
        <p:spPr>
          <a:xfrm>
            <a:off x="834352" y="215258"/>
            <a:ext cx="71853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TECHNOLOGY USED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7FA42-96E7-499B-9887-D930C5AA0FAE}"/>
              </a:ext>
            </a:extLst>
          </p:cNvPr>
          <p:cNvSpPr txBox="1"/>
          <p:nvPr/>
        </p:nvSpPr>
        <p:spPr>
          <a:xfrm>
            <a:off x="834352" y="1997475"/>
            <a:ext cx="829174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2060"/>
                </a:solidFill>
              </a:rPr>
              <a:t>This project is totally a Java based project. Java is used as  a front-end tool and MySQL as a back-end tool.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C00000"/>
                </a:solidFill>
              </a:rPr>
              <a:t>Database-&gt; MYSQL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C00000"/>
                </a:solidFill>
              </a:rPr>
              <a:t>Software-&gt; NETBEANS IDE 8.2.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C00000"/>
                </a:solidFill>
              </a:rPr>
              <a:t>Coding-&gt; JAVA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805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607242-A42E-4D5D-BCA4-2CE7F0B4BFC3}"/>
              </a:ext>
            </a:extLst>
          </p:cNvPr>
          <p:cNvSpPr/>
          <p:nvPr/>
        </p:nvSpPr>
        <p:spPr>
          <a:xfrm>
            <a:off x="665824" y="99848"/>
            <a:ext cx="446003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WORK FLOW :-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392E00-5376-49E1-8FC3-B72984F12178}"/>
              </a:ext>
            </a:extLst>
          </p:cNvPr>
          <p:cNvSpPr/>
          <p:nvPr/>
        </p:nvSpPr>
        <p:spPr>
          <a:xfrm>
            <a:off x="4277708" y="898560"/>
            <a:ext cx="2129012" cy="39061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START</a:t>
            </a: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4FA62E-AFEA-4BA9-88CD-06CAD65FBF3A}"/>
              </a:ext>
            </a:extLst>
          </p:cNvPr>
          <p:cNvCxnSpPr>
            <a:stCxn id="4" idx="2"/>
          </p:cNvCxnSpPr>
          <p:nvPr/>
        </p:nvCxnSpPr>
        <p:spPr>
          <a:xfrm>
            <a:off x="5342214" y="1289178"/>
            <a:ext cx="0" cy="576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16C971-C092-4BC1-A1B8-B802AAC6FA20}"/>
              </a:ext>
            </a:extLst>
          </p:cNvPr>
          <p:cNvCxnSpPr>
            <a:cxnSpLocks/>
          </p:cNvCxnSpPr>
          <p:nvPr/>
        </p:nvCxnSpPr>
        <p:spPr>
          <a:xfrm flipV="1">
            <a:off x="2006353" y="1879387"/>
            <a:ext cx="8895419" cy="17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BE7AF-A2BD-49CE-B4B1-73274E646A90}"/>
              </a:ext>
            </a:extLst>
          </p:cNvPr>
          <p:cNvCxnSpPr>
            <a:cxnSpLocks/>
          </p:cNvCxnSpPr>
          <p:nvPr/>
        </p:nvCxnSpPr>
        <p:spPr>
          <a:xfrm>
            <a:off x="2006353" y="1896875"/>
            <a:ext cx="0" cy="62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1C64CD-AFD3-49F4-88B3-5387DDC2B259}"/>
              </a:ext>
            </a:extLst>
          </p:cNvPr>
          <p:cNvCxnSpPr>
            <a:cxnSpLocks/>
          </p:cNvCxnSpPr>
          <p:nvPr/>
        </p:nvCxnSpPr>
        <p:spPr>
          <a:xfrm>
            <a:off x="10890422" y="1896875"/>
            <a:ext cx="0" cy="312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41D1510-50DB-46CD-9A7F-57E9ECEFC482}"/>
              </a:ext>
            </a:extLst>
          </p:cNvPr>
          <p:cNvSpPr/>
          <p:nvPr/>
        </p:nvSpPr>
        <p:spPr>
          <a:xfrm>
            <a:off x="1344970" y="2521258"/>
            <a:ext cx="1322766" cy="32847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ADMIN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2095B3-099B-466A-9C0B-ECA606C772F6}"/>
              </a:ext>
            </a:extLst>
          </p:cNvPr>
          <p:cNvSpPr/>
          <p:nvPr/>
        </p:nvSpPr>
        <p:spPr>
          <a:xfrm>
            <a:off x="10225593" y="2273722"/>
            <a:ext cx="1242874" cy="3216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A82313-C077-48F0-AB40-32D5F4E5A4D1}"/>
              </a:ext>
            </a:extLst>
          </p:cNvPr>
          <p:cNvCxnSpPr>
            <a:stCxn id="15" idx="2"/>
          </p:cNvCxnSpPr>
          <p:nvPr/>
        </p:nvCxnSpPr>
        <p:spPr>
          <a:xfrm>
            <a:off x="2006353" y="2849729"/>
            <a:ext cx="0" cy="47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2DBFEB80-F008-418A-A9B7-A9F720545BEF}"/>
              </a:ext>
            </a:extLst>
          </p:cNvPr>
          <p:cNvSpPr/>
          <p:nvPr/>
        </p:nvSpPr>
        <p:spPr>
          <a:xfrm>
            <a:off x="947693" y="3357212"/>
            <a:ext cx="2123976" cy="65516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VERIFY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CD948F-027A-44B4-89FB-D05A3BB94CE1}"/>
              </a:ext>
            </a:extLst>
          </p:cNvPr>
          <p:cNvSpPr txBox="1"/>
          <p:nvPr/>
        </p:nvSpPr>
        <p:spPr>
          <a:xfrm>
            <a:off x="3447083" y="335721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NO</a:t>
            </a:r>
            <a:endParaRPr lang="en-IN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91AD93-9477-4C0C-AA3E-74B6BC20EA56}"/>
              </a:ext>
            </a:extLst>
          </p:cNvPr>
          <p:cNvCxnSpPr>
            <a:stCxn id="19" idx="3"/>
          </p:cNvCxnSpPr>
          <p:nvPr/>
        </p:nvCxnSpPr>
        <p:spPr>
          <a:xfrm>
            <a:off x="3071669" y="3684796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9D890C0-3057-4521-8830-190B7DB35DBB}"/>
              </a:ext>
            </a:extLst>
          </p:cNvPr>
          <p:cNvSpPr/>
          <p:nvPr/>
        </p:nvSpPr>
        <p:spPr>
          <a:xfrm>
            <a:off x="4151669" y="3380621"/>
            <a:ext cx="1423508" cy="585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ENTER USERNAME AND PASSWORD</a:t>
            </a:r>
            <a:endParaRPr lang="en-IN" sz="1100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3E83F6-E528-4817-AF9D-97C89C0DEDA6}"/>
              </a:ext>
            </a:extLst>
          </p:cNvPr>
          <p:cNvCxnSpPr/>
          <p:nvPr/>
        </p:nvCxnSpPr>
        <p:spPr>
          <a:xfrm flipV="1">
            <a:off x="4456590" y="3082771"/>
            <a:ext cx="0" cy="2744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BADAA2-47A6-4063-BB47-C4C56FB2A0D2}"/>
              </a:ext>
            </a:extLst>
          </p:cNvPr>
          <p:cNvCxnSpPr/>
          <p:nvPr/>
        </p:nvCxnSpPr>
        <p:spPr>
          <a:xfrm flipH="1">
            <a:off x="2006353" y="3082771"/>
            <a:ext cx="2441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5D08B5-4BCD-4684-8BC1-96208C6A2BC3}"/>
              </a:ext>
            </a:extLst>
          </p:cNvPr>
          <p:cNvCxnSpPr>
            <a:stCxn id="19" idx="2"/>
          </p:cNvCxnSpPr>
          <p:nvPr/>
        </p:nvCxnSpPr>
        <p:spPr>
          <a:xfrm flipH="1">
            <a:off x="2006353" y="4012381"/>
            <a:ext cx="0" cy="25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12C729-9D04-4A9C-9AD1-7E50C71A4B89}"/>
              </a:ext>
            </a:extLst>
          </p:cNvPr>
          <p:cNvSpPr txBox="1"/>
          <p:nvPr/>
        </p:nvSpPr>
        <p:spPr>
          <a:xfrm>
            <a:off x="1805016" y="4252113"/>
            <a:ext cx="402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YES</a:t>
            </a:r>
            <a:endParaRPr lang="en-IN" sz="10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880E4F-4ECC-4958-B07F-2AE15DBD3198}"/>
              </a:ext>
            </a:extLst>
          </p:cNvPr>
          <p:cNvCxnSpPr>
            <a:stCxn id="32" idx="2"/>
          </p:cNvCxnSpPr>
          <p:nvPr/>
        </p:nvCxnSpPr>
        <p:spPr>
          <a:xfrm>
            <a:off x="2006353" y="4498334"/>
            <a:ext cx="0" cy="224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2EC44F-8F64-4871-AD7C-68B8471DCE22}"/>
              </a:ext>
            </a:extLst>
          </p:cNvPr>
          <p:cNvCxnSpPr>
            <a:cxnSpLocks/>
          </p:cNvCxnSpPr>
          <p:nvPr/>
        </p:nvCxnSpPr>
        <p:spPr>
          <a:xfrm>
            <a:off x="273377" y="4730042"/>
            <a:ext cx="9251119" cy="49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83AC19-01CE-40A1-9E41-A0B54663E255}"/>
              </a:ext>
            </a:extLst>
          </p:cNvPr>
          <p:cNvCxnSpPr>
            <a:cxnSpLocks/>
          </p:cNvCxnSpPr>
          <p:nvPr/>
        </p:nvCxnSpPr>
        <p:spPr>
          <a:xfrm>
            <a:off x="278390" y="4745948"/>
            <a:ext cx="0" cy="48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A6451F-1D95-47FC-9F05-31C1337EBF5B}"/>
              </a:ext>
            </a:extLst>
          </p:cNvPr>
          <p:cNvCxnSpPr>
            <a:cxnSpLocks/>
          </p:cNvCxnSpPr>
          <p:nvPr/>
        </p:nvCxnSpPr>
        <p:spPr>
          <a:xfrm>
            <a:off x="1424911" y="4745948"/>
            <a:ext cx="0" cy="434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C3E2B3-FA9F-4AB1-9894-874710AC527A}"/>
              </a:ext>
            </a:extLst>
          </p:cNvPr>
          <p:cNvCxnSpPr>
            <a:cxnSpLocks/>
          </p:cNvCxnSpPr>
          <p:nvPr/>
        </p:nvCxnSpPr>
        <p:spPr>
          <a:xfrm>
            <a:off x="2667504" y="4745948"/>
            <a:ext cx="0" cy="48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137D8E-CF3C-4D2F-953B-8B4C94A7CFF4}"/>
              </a:ext>
            </a:extLst>
          </p:cNvPr>
          <p:cNvCxnSpPr>
            <a:cxnSpLocks/>
          </p:cNvCxnSpPr>
          <p:nvPr/>
        </p:nvCxnSpPr>
        <p:spPr>
          <a:xfrm>
            <a:off x="5390306" y="4748293"/>
            <a:ext cx="8877" cy="489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4F17FB7-183D-4AB1-B166-CABEB670AF0A}"/>
              </a:ext>
            </a:extLst>
          </p:cNvPr>
          <p:cNvCxnSpPr>
            <a:cxnSpLocks/>
          </p:cNvCxnSpPr>
          <p:nvPr/>
        </p:nvCxnSpPr>
        <p:spPr>
          <a:xfrm>
            <a:off x="6827224" y="4742540"/>
            <a:ext cx="0" cy="468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DE9EB7-4E2E-4D8E-806C-1DE707F69F29}"/>
              </a:ext>
            </a:extLst>
          </p:cNvPr>
          <p:cNvCxnSpPr>
            <a:cxnSpLocks/>
          </p:cNvCxnSpPr>
          <p:nvPr/>
        </p:nvCxnSpPr>
        <p:spPr>
          <a:xfrm flipH="1">
            <a:off x="8043612" y="4750997"/>
            <a:ext cx="1" cy="47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C543367-DA50-420D-BC90-D74E7F21CEF2}"/>
              </a:ext>
            </a:extLst>
          </p:cNvPr>
          <p:cNvSpPr/>
          <p:nvPr/>
        </p:nvSpPr>
        <p:spPr>
          <a:xfrm>
            <a:off x="39901" y="5237825"/>
            <a:ext cx="1099861" cy="3909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 INFORMATION</a:t>
            </a:r>
            <a:endParaRPr lang="en-IN" sz="11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5C5B677-6B02-4167-BBF9-B4428BC1C87E}"/>
              </a:ext>
            </a:extLst>
          </p:cNvPr>
          <p:cNvSpPr/>
          <p:nvPr/>
        </p:nvSpPr>
        <p:spPr>
          <a:xfrm>
            <a:off x="1237984" y="5237825"/>
            <a:ext cx="1088498" cy="3909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FACULTY INFORMATION</a:t>
            </a:r>
            <a:endParaRPr lang="en-IN" sz="11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B4AF9D5-5637-4279-BBA2-E23F251C4F19}"/>
              </a:ext>
            </a:extLst>
          </p:cNvPr>
          <p:cNvSpPr/>
          <p:nvPr/>
        </p:nvSpPr>
        <p:spPr>
          <a:xfrm>
            <a:off x="2410032" y="5237831"/>
            <a:ext cx="1037051" cy="3908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MARKS INFORMATION</a:t>
            </a:r>
            <a:endParaRPr lang="en-IN" sz="105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74537E9-E1DC-49EB-9A39-BE03E15466AD}"/>
              </a:ext>
            </a:extLst>
          </p:cNvPr>
          <p:cNvSpPr/>
          <p:nvPr/>
        </p:nvSpPr>
        <p:spPr>
          <a:xfrm>
            <a:off x="4781462" y="5237576"/>
            <a:ext cx="1318928" cy="3820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STUDENT DETAILS</a:t>
            </a:r>
            <a:endParaRPr lang="en-IN" sz="11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6B5F8D-D142-48C5-A2E4-E750082D706E}"/>
              </a:ext>
            </a:extLst>
          </p:cNvPr>
          <p:cNvSpPr/>
          <p:nvPr/>
        </p:nvSpPr>
        <p:spPr>
          <a:xfrm>
            <a:off x="6188547" y="5228734"/>
            <a:ext cx="1267209" cy="3820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FACULTY DETAILS</a:t>
            </a:r>
            <a:endParaRPr lang="en-IN" sz="11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712F4C-1B3D-4C15-B04A-AA3C9187928A}"/>
              </a:ext>
            </a:extLst>
          </p:cNvPr>
          <p:cNvSpPr/>
          <p:nvPr/>
        </p:nvSpPr>
        <p:spPr>
          <a:xfrm>
            <a:off x="7572331" y="5229664"/>
            <a:ext cx="1254711" cy="37320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MARKS DETAILS</a:t>
            </a:r>
            <a:endParaRPr lang="en-IN" sz="11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26F650-3065-4BF0-A66E-8C6A3B96CCC7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589832" y="5628729"/>
            <a:ext cx="0" cy="25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C0B7719-E195-493A-95E7-1B36B4736E81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1782233" y="5628729"/>
            <a:ext cx="12932" cy="25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F9A8E55-7CED-4B06-8D82-47611A48AEFC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2928558" y="5628729"/>
            <a:ext cx="0" cy="2848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4F7CFC1-69AC-4A31-A1F1-189C207F7A96}"/>
              </a:ext>
            </a:extLst>
          </p:cNvPr>
          <p:cNvCxnSpPr>
            <a:stCxn id="52" idx="2"/>
          </p:cNvCxnSpPr>
          <p:nvPr/>
        </p:nvCxnSpPr>
        <p:spPr>
          <a:xfrm flipH="1">
            <a:off x="5430691" y="5619632"/>
            <a:ext cx="0" cy="2748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0039A32-9B83-4354-A654-2406EF22277E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6822151" y="5610783"/>
            <a:ext cx="1" cy="2803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39577E-7F13-4BF0-AD1B-6373FDCB4BF6}"/>
              </a:ext>
            </a:extLst>
          </p:cNvPr>
          <p:cNvCxnSpPr>
            <a:stCxn id="54" idx="2"/>
          </p:cNvCxnSpPr>
          <p:nvPr/>
        </p:nvCxnSpPr>
        <p:spPr>
          <a:xfrm flipH="1">
            <a:off x="8178971" y="5602870"/>
            <a:ext cx="0" cy="2968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DECA9BD-7A51-4F8B-8F09-541E28F23B65}"/>
              </a:ext>
            </a:extLst>
          </p:cNvPr>
          <p:cNvCxnSpPr>
            <a:cxnSpLocks/>
          </p:cNvCxnSpPr>
          <p:nvPr/>
        </p:nvCxnSpPr>
        <p:spPr>
          <a:xfrm>
            <a:off x="273377" y="5891119"/>
            <a:ext cx="92976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95ABAD4-9A68-4DF6-8444-28DD45CDC873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4197979" y="5885895"/>
            <a:ext cx="0" cy="506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58DE98C-5CC7-489B-ABE5-60295B894809}"/>
              </a:ext>
            </a:extLst>
          </p:cNvPr>
          <p:cNvSpPr/>
          <p:nvPr/>
        </p:nvSpPr>
        <p:spPr>
          <a:xfrm>
            <a:off x="3505519" y="6392522"/>
            <a:ext cx="1384920" cy="3062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  <a:endParaRPr lang="en-IN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1471AB9-DCA9-47F5-83C0-9819D7AF21EA}"/>
              </a:ext>
            </a:extLst>
          </p:cNvPr>
          <p:cNvCxnSpPr>
            <a:stCxn id="16" idx="2"/>
          </p:cNvCxnSpPr>
          <p:nvPr/>
        </p:nvCxnSpPr>
        <p:spPr>
          <a:xfrm>
            <a:off x="10847030" y="2595413"/>
            <a:ext cx="0" cy="47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724B7E9-D8AE-492D-8385-C443E588FE4E}"/>
              </a:ext>
            </a:extLst>
          </p:cNvPr>
          <p:cNvSpPr/>
          <p:nvPr/>
        </p:nvSpPr>
        <p:spPr>
          <a:xfrm>
            <a:off x="7149165" y="3421006"/>
            <a:ext cx="1029806" cy="373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RESULT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FDCF301-4F6C-476D-9255-B804462DDDC8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7664068" y="3794209"/>
            <a:ext cx="0" cy="28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BBD8B000-4369-423B-A139-387DC3084605}"/>
              </a:ext>
            </a:extLst>
          </p:cNvPr>
          <p:cNvSpPr/>
          <p:nvPr/>
        </p:nvSpPr>
        <p:spPr>
          <a:xfrm>
            <a:off x="8620475" y="3436766"/>
            <a:ext cx="1561420" cy="3732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ATTENDACE </a:t>
            </a:r>
            <a:endParaRPr lang="en-IN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EE194DC-D80B-4205-9B34-25327B7A057C}"/>
              </a:ext>
            </a:extLst>
          </p:cNvPr>
          <p:cNvCxnSpPr>
            <a:cxnSpLocks/>
          </p:cNvCxnSpPr>
          <p:nvPr/>
        </p:nvCxnSpPr>
        <p:spPr>
          <a:xfrm flipH="1">
            <a:off x="11265976" y="4202955"/>
            <a:ext cx="28325" cy="20907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714C0E-2947-4383-9F3B-05D83EDB5D99}"/>
              </a:ext>
            </a:extLst>
          </p:cNvPr>
          <p:cNvCxnSpPr>
            <a:cxnSpLocks/>
          </p:cNvCxnSpPr>
          <p:nvPr/>
        </p:nvCxnSpPr>
        <p:spPr>
          <a:xfrm flipH="1" flipV="1">
            <a:off x="4277708" y="6268995"/>
            <a:ext cx="6988268" cy="2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6D39B14-0666-4317-A22B-2CA29DCB1033}"/>
              </a:ext>
            </a:extLst>
          </p:cNvPr>
          <p:cNvCxnSpPr>
            <a:cxnSpLocks/>
          </p:cNvCxnSpPr>
          <p:nvPr/>
        </p:nvCxnSpPr>
        <p:spPr>
          <a:xfrm>
            <a:off x="3695307" y="4755039"/>
            <a:ext cx="0" cy="47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42ADCFB-9312-40A2-BFF4-208D21ABFFAE}"/>
              </a:ext>
            </a:extLst>
          </p:cNvPr>
          <p:cNvSpPr/>
          <p:nvPr/>
        </p:nvSpPr>
        <p:spPr>
          <a:xfrm>
            <a:off x="3525513" y="5237825"/>
            <a:ext cx="1111672" cy="3818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ATTENDANCE </a:t>
            </a:r>
            <a:endParaRPr lang="en-IN" sz="12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6B64FF6-876F-471A-9938-D761DA0C25DB}"/>
              </a:ext>
            </a:extLst>
          </p:cNvPr>
          <p:cNvCxnSpPr/>
          <p:nvPr/>
        </p:nvCxnSpPr>
        <p:spPr>
          <a:xfrm>
            <a:off x="9494892" y="4754790"/>
            <a:ext cx="0" cy="48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864B9A4-63B5-4661-8DDC-6E698CF4AD5A}"/>
              </a:ext>
            </a:extLst>
          </p:cNvPr>
          <p:cNvSpPr/>
          <p:nvPr/>
        </p:nvSpPr>
        <p:spPr>
          <a:xfrm>
            <a:off x="8921141" y="5242002"/>
            <a:ext cx="1254710" cy="3732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 ATTENDANCE DETAILS</a:t>
            </a:r>
            <a:endParaRPr lang="en-IN" sz="12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59DE839-0B5B-4282-A373-E1E23539E2FC}"/>
              </a:ext>
            </a:extLst>
          </p:cNvPr>
          <p:cNvCxnSpPr>
            <a:stCxn id="57" idx="2"/>
          </p:cNvCxnSpPr>
          <p:nvPr/>
        </p:nvCxnSpPr>
        <p:spPr>
          <a:xfrm>
            <a:off x="4081349" y="5619632"/>
            <a:ext cx="0" cy="316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B8C81BD-704D-4885-9508-0195F26D06F6}"/>
              </a:ext>
            </a:extLst>
          </p:cNvPr>
          <p:cNvCxnSpPr>
            <a:stCxn id="62" idx="2"/>
          </p:cNvCxnSpPr>
          <p:nvPr/>
        </p:nvCxnSpPr>
        <p:spPr>
          <a:xfrm>
            <a:off x="9548496" y="5615205"/>
            <a:ext cx="22482" cy="298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B1E65C69-C543-4796-935B-C9226854D67F}"/>
              </a:ext>
            </a:extLst>
          </p:cNvPr>
          <p:cNvSpPr/>
          <p:nvPr/>
        </p:nvSpPr>
        <p:spPr>
          <a:xfrm>
            <a:off x="10444899" y="3426037"/>
            <a:ext cx="1423506" cy="3655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FEES</a:t>
            </a:r>
            <a:endParaRPr lang="en-IN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3AF000C-367F-42A8-B6F0-5815EF599C4C}"/>
              </a:ext>
            </a:extLst>
          </p:cNvPr>
          <p:cNvCxnSpPr>
            <a:cxnSpLocks/>
          </p:cNvCxnSpPr>
          <p:nvPr/>
        </p:nvCxnSpPr>
        <p:spPr>
          <a:xfrm>
            <a:off x="7589740" y="3067031"/>
            <a:ext cx="3807054" cy="22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37EBFA9-64BF-47C4-A9EB-CBA663E6C487}"/>
              </a:ext>
            </a:extLst>
          </p:cNvPr>
          <p:cNvCxnSpPr/>
          <p:nvPr/>
        </p:nvCxnSpPr>
        <p:spPr>
          <a:xfrm>
            <a:off x="7589740" y="3094232"/>
            <a:ext cx="0" cy="281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993C203-4940-404D-9C89-AC8CA68E96E1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9401185" y="3089511"/>
            <a:ext cx="0" cy="34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E91ECC8-7644-4CF1-8266-CDBEC4F4DB46}"/>
              </a:ext>
            </a:extLst>
          </p:cNvPr>
          <p:cNvCxnSpPr>
            <a:cxnSpLocks/>
          </p:cNvCxnSpPr>
          <p:nvPr/>
        </p:nvCxnSpPr>
        <p:spPr>
          <a:xfrm>
            <a:off x="11396794" y="3089511"/>
            <a:ext cx="0" cy="29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7BC6078-DCDD-432A-AA80-54CA8E1AD0A1}"/>
              </a:ext>
            </a:extLst>
          </p:cNvPr>
          <p:cNvSpPr/>
          <p:nvPr/>
        </p:nvSpPr>
        <p:spPr>
          <a:xfrm>
            <a:off x="6896619" y="4120730"/>
            <a:ext cx="1534898" cy="3469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MARKSHEET</a:t>
            </a:r>
            <a:endParaRPr lang="en-IN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83D2B3C-195D-4AFF-A3E3-145E005C17F2}"/>
              </a:ext>
            </a:extLst>
          </p:cNvPr>
          <p:cNvCxnSpPr>
            <a:cxnSpLocks/>
          </p:cNvCxnSpPr>
          <p:nvPr/>
        </p:nvCxnSpPr>
        <p:spPr>
          <a:xfrm>
            <a:off x="8431517" y="4182798"/>
            <a:ext cx="2852368" cy="14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1E8DA4F-347F-4B0E-A400-07B153A19598}"/>
              </a:ext>
            </a:extLst>
          </p:cNvPr>
          <p:cNvCxnSpPr/>
          <p:nvPr/>
        </p:nvCxnSpPr>
        <p:spPr>
          <a:xfrm flipH="1">
            <a:off x="10475467" y="3782807"/>
            <a:ext cx="456873" cy="420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D00E122-822F-4A47-9D4C-19C5A0AF97DE}"/>
              </a:ext>
            </a:extLst>
          </p:cNvPr>
          <p:cNvCxnSpPr/>
          <p:nvPr/>
        </p:nvCxnSpPr>
        <p:spPr>
          <a:xfrm>
            <a:off x="9570978" y="3810621"/>
            <a:ext cx="0" cy="359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2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C1191198-9754-4108-A44C-0F3D7E858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299" y="728500"/>
            <a:ext cx="50444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000" dirty="0">
                <a:solidFill>
                  <a:schemeClr val="accent1"/>
                </a:solidFill>
                <a:latin typeface="+mn-lt"/>
              </a:rPr>
              <a:t>Data Flow Diagram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73C2A-2FD9-4CEC-AB5B-44146EF742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80" y="1801112"/>
            <a:ext cx="7713182" cy="45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32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CA8B6F-3798-49FB-A748-DED709F8A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4" t="32679" r="32268" b="14708"/>
          <a:stretch/>
        </p:blipFill>
        <p:spPr>
          <a:xfrm>
            <a:off x="0" y="534971"/>
            <a:ext cx="10784556" cy="578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40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67720A67-CF54-42AC-B858-768985DA3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36" y="1607716"/>
            <a:ext cx="85010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entity Relationship Diagram (ERD) depicts the relationship between the data objects. The ERD is e notation that is used to conduct the date modeling activity the attributes of each data object noted is the ERD can be described resign a data object descriptions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BB11843-CEA8-4C08-A9E9-5C526E7C8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24" y="3618334"/>
            <a:ext cx="82867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set of primary components that are identified by the ERD are :</a:t>
            </a:r>
          </a:p>
          <a:p>
            <a:pPr eaLnBrk="1" hangingPunct="1"/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· Data object</a:t>
            </a:r>
          </a:p>
          <a:p>
            <a:pPr eaLnBrk="1" hangingPunct="1"/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· Relationships</a:t>
            </a:r>
          </a:p>
          <a:p>
            <a:pPr eaLnBrk="1" hangingPunct="1"/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· Attributes</a:t>
            </a:r>
          </a:p>
          <a:p>
            <a:pPr eaLnBrk="1" hangingPunct="1"/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· Various types of indicators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5B74D-4422-4071-BFB3-CD68968BA797}"/>
              </a:ext>
            </a:extLst>
          </p:cNvPr>
          <p:cNvSpPr/>
          <p:nvPr/>
        </p:nvSpPr>
        <p:spPr>
          <a:xfrm>
            <a:off x="447936" y="355356"/>
            <a:ext cx="3001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altLang="en-US" sz="4000" b="1" dirty="0">
                <a:solidFill>
                  <a:schemeClr val="accent1"/>
                </a:solidFill>
              </a:rPr>
              <a:t>E-R diagram</a:t>
            </a:r>
            <a:endParaRPr lang="en-US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2209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654</TotalTime>
  <Words>642</Words>
  <Application>Microsoft Office PowerPoint</Application>
  <PresentationFormat>Widescreen</PresentationFormat>
  <Paragraphs>110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Berlin Sans FB Demi</vt:lpstr>
      <vt:lpstr>Bodoni MT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ANUJ KUMAR KAUSHAL</dc:creator>
  <cp:lastModifiedBy>ANUJ KUMAR KAUSHAL</cp:lastModifiedBy>
  <cp:revision>28</cp:revision>
  <dcterms:created xsi:type="dcterms:W3CDTF">2021-08-02T07:43:53Z</dcterms:created>
  <dcterms:modified xsi:type="dcterms:W3CDTF">2022-01-19T07:52:15Z</dcterms:modified>
</cp:coreProperties>
</file>